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5"/>
  </p:notesMasterIdLst>
  <p:sldIdLst>
    <p:sldId id="306" r:id="rId5"/>
    <p:sldId id="308" r:id="rId6"/>
    <p:sldId id="309" r:id="rId7"/>
    <p:sldId id="340" r:id="rId8"/>
    <p:sldId id="295" r:id="rId9"/>
    <p:sldId id="314" r:id="rId10"/>
    <p:sldId id="315" r:id="rId11"/>
    <p:sldId id="316" r:id="rId12"/>
    <p:sldId id="317" r:id="rId13"/>
    <p:sldId id="320" r:id="rId14"/>
    <p:sldId id="333" r:id="rId15"/>
    <p:sldId id="318" r:id="rId16"/>
    <p:sldId id="331" r:id="rId17"/>
    <p:sldId id="324" r:id="rId18"/>
    <p:sldId id="330" r:id="rId19"/>
    <p:sldId id="322" r:id="rId20"/>
    <p:sldId id="334" r:id="rId21"/>
    <p:sldId id="321" r:id="rId22"/>
    <p:sldId id="335" r:id="rId23"/>
    <p:sldId id="323" r:id="rId24"/>
    <p:sldId id="337" r:id="rId25"/>
    <p:sldId id="327" r:id="rId26"/>
    <p:sldId id="336" r:id="rId27"/>
    <p:sldId id="325" r:id="rId28"/>
    <p:sldId id="341" r:id="rId29"/>
    <p:sldId id="328" r:id="rId30"/>
    <p:sldId id="338" r:id="rId31"/>
    <p:sldId id="326" r:id="rId32"/>
    <p:sldId id="310" r:id="rId33"/>
    <p:sldId id="31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0" autoAdjust="0"/>
    <p:restoredTop sz="84967" autoAdjust="0"/>
  </p:normalViewPr>
  <p:slideViewPr>
    <p:cSldViewPr snapToGrid="0">
      <p:cViewPr varScale="1">
        <p:scale>
          <a:sx n="72" d="100"/>
          <a:sy n="72" d="100"/>
        </p:scale>
        <p:origin x="540" y="6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POC on CSV to DATABASE insertion using Batch processing</a:t>
            </a:r>
            <a:endParaRPr lang="en-US" sz="4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D9B-FE0A-A16D-4201-368F233B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21" y="145774"/>
            <a:ext cx="5191041" cy="469061"/>
          </a:xfrm>
        </p:spPr>
        <p:txBody>
          <a:bodyPr>
            <a:normAutofit fontScale="90000"/>
          </a:bodyPr>
          <a:lstStyle/>
          <a:p>
            <a:r>
              <a:rPr lang="en-US" sz="3200" u="sng" dirty="0"/>
              <a:t>Batch step1: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3F2F-A763-A7A4-A6B5-BE5D21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12" y="687441"/>
            <a:ext cx="11781447" cy="61020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FE5DD6-FBED-5088-81B8-6D338AD01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2" y="687440"/>
            <a:ext cx="11741957" cy="60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7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3A0A-D331-EC80-B94E-1EC306B4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/>
              <a:t>Batch step1: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9C18-F725-7C57-4120-A43F7B690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373"/>
            <a:ext cx="10515600" cy="4351338"/>
          </a:xfrm>
        </p:spPr>
        <p:txBody>
          <a:bodyPr/>
          <a:lstStyle/>
          <a:p>
            <a:r>
              <a:rPr lang="en-US" dirty="0"/>
              <a:t>In this batch step, we will set Accept policy as </a:t>
            </a:r>
            <a:r>
              <a:rPr lang="en-US" u="sng" dirty="0"/>
              <a:t>No failures.</a:t>
            </a:r>
          </a:p>
          <a:p>
            <a:r>
              <a:rPr lang="en-US" dirty="0"/>
              <a:t>It will only accept success records.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4FB9-DA24-EB44-3722-D2983B16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1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D9B-FE0A-A16D-4201-368F233B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22" y="145774"/>
            <a:ext cx="5870978" cy="543543"/>
          </a:xfrm>
        </p:spPr>
        <p:txBody>
          <a:bodyPr>
            <a:normAutofit/>
          </a:bodyPr>
          <a:lstStyle/>
          <a:p>
            <a:r>
              <a:rPr lang="en-US" sz="3200" u="sng" dirty="0"/>
              <a:t>Transform Message: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3F2F-A763-A7A4-A6B5-BE5D21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022" y="1139687"/>
            <a:ext cx="11781447" cy="5870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6B1D75-68D1-F462-7C79-BFE9E991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" y="689317"/>
            <a:ext cx="11820939" cy="602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3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3A0A-D331-EC80-B94E-1EC306B4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/>
              <a:t>Transform Message: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9C18-F725-7C57-4120-A43F7B690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226" y="1584670"/>
            <a:ext cx="10515600" cy="4486275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using this Transform message, we can transform an array of JSON data into every single record.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loading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records, it will proceed into the batch aggregator.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4FB9-DA24-EB44-3722-D2983B16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4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D9B-FE0A-A16D-4201-368F233B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21" y="145775"/>
            <a:ext cx="5202385" cy="458910"/>
          </a:xfrm>
        </p:spPr>
        <p:txBody>
          <a:bodyPr>
            <a:normAutofit fontScale="90000"/>
          </a:bodyPr>
          <a:lstStyle/>
          <a:p>
            <a:r>
              <a:rPr lang="en-US" sz="3600" u="sng" dirty="0"/>
              <a:t>Batch</a:t>
            </a:r>
            <a:r>
              <a:rPr lang="en-US" u="sng" dirty="0"/>
              <a:t> </a:t>
            </a:r>
            <a:r>
              <a:rPr lang="en-US" sz="3600" u="sng" dirty="0"/>
              <a:t>aggregator</a:t>
            </a:r>
            <a:r>
              <a:rPr lang="en-US" u="sng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3F2F-A763-A7A4-A6B5-BE5D21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022" y="998807"/>
            <a:ext cx="11781447" cy="60115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363805-82CB-FBA0-4C9F-113D4E8B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0" y="750459"/>
            <a:ext cx="11820938" cy="61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7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3A0A-D331-EC80-B94E-1EC306B4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Batch aggregator: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9C18-F725-7C57-4120-A43F7B690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this batch aggregator, we can set aggregator size as streaming, by using the streaming option it will load all records once and process to the next step.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By using aggregator size like 100,1000,5000 after that specific value is met it will process to the next step.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4FB9-DA24-EB44-3722-D2983B16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03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D9B-FE0A-A16D-4201-368F233B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22" y="145774"/>
            <a:ext cx="6021034" cy="543543"/>
          </a:xfrm>
        </p:spPr>
        <p:txBody>
          <a:bodyPr>
            <a:normAutofit/>
          </a:bodyPr>
          <a:lstStyle/>
          <a:p>
            <a:r>
              <a:rPr lang="en-US" sz="3200" u="sng" dirty="0"/>
              <a:t>Transform message: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3F2F-A763-A7A4-A6B5-BE5D21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11" y="841513"/>
            <a:ext cx="11781447" cy="5870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25D9FB-C0F9-0E54-6159-AFA4FDDB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1" y="689317"/>
            <a:ext cx="11911758" cy="602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6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3A0A-D331-EC80-B94E-1EC306B4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Transform message: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9C18-F725-7C57-4120-A43F7B690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using this Transform message, we can combine a set of records into an array of records by using the map function.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completing the process, it will load into the database connector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4FB9-DA24-EB44-3722-D2983B16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19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D9B-FE0A-A16D-4201-368F233B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21" y="145775"/>
            <a:ext cx="6268543" cy="416934"/>
          </a:xfrm>
        </p:spPr>
        <p:txBody>
          <a:bodyPr>
            <a:normAutofit fontScale="90000"/>
          </a:bodyPr>
          <a:lstStyle/>
          <a:p>
            <a:r>
              <a:rPr lang="en-US" sz="3200" u="sng" dirty="0"/>
              <a:t>Bulk insert: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3F2F-A763-A7A4-A6B5-BE5D21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022" y="1139687"/>
            <a:ext cx="11781447" cy="5870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2AAF8D-C6A6-685D-D3A7-61537741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1" y="717452"/>
            <a:ext cx="11820938" cy="58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05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3A0A-D331-EC80-B94E-1EC306B4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Bulk insert: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9C18-F725-7C57-4120-A43F7B690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bulk insert connector, we can insert bulk data at a time.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using the insert query, we can load all the data into the database and insert the data.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using the below query, we can load data dynamically into the database.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insert into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Employee_details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Emp_Id,Emp_Name,Emp_Department,Emp_City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)values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(:Employee_Id,:Employee_Name,:Employee_Department,: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Employee_City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4FB9-DA24-EB44-3722-D2983B16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6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Introduction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POC on batch processing, sending millions of records from CSV file to Database insertion through Batch processing.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D9B-FE0A-A16D-4201-368F233B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21" y="145774"/>
            <a:ext cx="6268543" cy="510209"/>
          </a:xfrm>
        </p:spPr>
        <p:txBody>
          <a:bodyPr>
            <a:normAutofit fontScale="90000"/>
          </a:bodyPr>
          <a:lstStyle/>
          <a:p>
            <a:r>
              <a:rPr lang="en-US" sz="3200" u="sng" dirty="0"/>
              <a:t>Database configuration: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3F2F-A763-A7A4-A6B5-BE5D21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022" y="1139687"/>
            <a:ext cx="11781447" cy="5870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7AA1E9-2FD7-5B1D-9A62-8DA843091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" y="655983"/>
            <a:ext cx="11781447" cy="605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3A0A-D331-EC80-B94E-1EC306B4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Database configuration: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9C18-F725-7C57-4120-A43F7B690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By using database configuration, we can connect the Database to insert the data.</a:t>
            </a:r>
          </a:p>
          <a:p>
            <a:r>
              <a:rPr lang="en-US" sz="2400" dirty="0"/>
              <a:t>By using,</a:t>
            </a:r>
          </a:p>
          <a:p>
            <a:pPr marL="0" indent="0">
              <a:buNone/>
            </a:pPr>
            <a:r>
              <a:rPr lang="en-US" sz="2400" dirty="0"/>
              <a:t>   1. Connection – MySQL connection</a:t>
            </a:r>
          </a:p>
          <a:p>
            <a:pPr marL="0" indent="0">
              <a:buNone/>
            </a:pPr>
            <a:r>
              <a:rPr lang="en-US" sz="2400" dirty="0"/>
              <a:t>   2. Required libraries – MySQL JDBC driver.</a:t>
            </a:r>
          </a:p>
          <a:p>
            <a:pPr marL="0" indent="0">
              <a:buNone/>
            </a:pPr>
            <a:r>
              <a:rPr lang="en-US" sz="2400" dirty="0"/>
              <a:t>   3. Host, port, username, password, database name.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4FB9-DA24-EB44-3722-D2983B16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5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D9B-FE0A-A16D-4201-368F233B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21" y="145775"/>
            <a:ext cx="5274631" cy="397566"/>
          </a:xfrm>
        </p:spPr>
        <p:txBody>
          <a:bodyPr>
            <a:noAutofit/>
          </a:bodyPr>
          <a:lstStyle/>
          <a:p>
            <a:r>
              <a:rPr lang="en-US" sz="3200" u="sng" dirty="0" err="1"/>
              <a:t>Batch_step</a:t>
            </a:r>
            <a:r>
              <a:rPr lang="en-US" sz="3200" u="sng" dirty="0"/>
              <a:t>:</a:t>
            </a:r>
            <a:r>
              <a:rPr lang="en-US" sz="3200" dirty="0"/>
              <a:t> </a:t>
            </a:r>
            <a:r>
              <a:rPr lang="en-US" sz="2000" dirty="0"/>
              <a:t>only failures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3F2F-A763-A7A4-A6B5-BE5D21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022" y="1139687"/>
            <a:ext cx="11781447" cy="5870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59795A-E68A-068C-E018-74A6F91E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" y="543340"/>
            <a:ext cx="11820939" cy="62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9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3A0A-D331-EC80-B94E-1EC306B4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Batch step: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9C18-F725-7C57-4120-A43F7B690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this batch step, we will set Accept policy as </a:t>
            </a: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ONLY FAILURES.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will only accept records, the records which fail in batch step1 will come here.</a:t>
            </a:r>
            <a:endParaRPr lang="en-US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4FB9-DA24-EB44-3722-D2983B16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7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D9B-FE0A-A16D-4201-368F233B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21" y="296913"/>
            <a:ext cx="6268543" cy="196574"/>
          </a:xfrm>
        </p:spPr>
        <p:txBody>
          <a:bodyPr>
            <a:normAutofit fontScale="90000"/>
          </a:bodyPr>
          <a:lstStyle/>
          <a:p>
            <a:r>
              <a:rPr lang="en-US" sz="3200" u="sng" dirty="0"/>
              <a:t>Transform message: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3F2F-A763-A7A4-A6B5-BE5D21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022" y="1139687"/>
            <a:ext cx="11781447" cy="5870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93B644-71C6-8046-F602-87B950E1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1" y="595086"/>
            <a:ext cx="11966978" cy="61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17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3A0A-D331-EC80-B94E-1EC306B4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Transform message: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9C18-F725-7C57-4120-A43F7B690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using this Transform message, we can combine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failed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records into an array of records by using the map function.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completing the process, it will load into the Write file connector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4FB9-DA24-EB44-3722-D2983B16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13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D9B-FE0A-A16D-4201-368F233B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22" y="145775"/>
            <a:ext cx="3301950" cy="376740"/>
          </a:xfrm>
        </p:spPr>
        <p:txBody>
          <a:bodyPr>
            <a:noAutofit/>
          </a:bodyPr>
          <a:lstStyle/>
          <a:p>
            <a:r>
              <a:rPr lang="en-US" sz="3200" u="sng" dirty="0"/>
              <a:t>Write</a:t>
            </a:r>
            <a:r>
              <a:rPr lang="en-US" sz="3200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3F2F-A763-A7A4-A6B5-BE5D21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022" y="1139687"/>
            <a:ext cx="11781447" cy="5870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918A5D-9AAA-846D-495D-3646C78DF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0" y="522515"/>
            <a:ext cx="11937949" cy="61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23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3A0A-D331-EC80-B94E-1EC306B4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Write: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9C18-F725-7C57-4120-A43F7B690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By using a write file connector, it will write all the failed records in (.txt) format and save it to the specific directory.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file path is set as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u="sng" dirty="0">
                <a:solidFill>
                  <a:srgbClr val="019722"/>
                </a:solidFill>
                <a:latin typeface="Consolas" panose="020B0609020204030204" pitchFamily="49" charset="0"/>
              </a:rPr>
              <a:t>'</a:t>
            </a:r>
            <a:r>
              <a:rPr lang="en-US" sz="1800" u="sng" dirty="0" err="1">
                <a:solidFill>
                  <a:srgbClr val="019722"/>
                </a:solidFill>
                <a:latin typeface="Consolas" panose="020B0609020204030204" pitchFamily="49" charset="0"/>
              </a:rPr>
              <a:t>Failed_Records</a:t>
            </a:r>
            <a:r>
              <a:rPr lang="en-US" sz="1800" u="sng" dirty="0">
                <a:solidFill>
                  <a:srgbClr val="019722"/>
                </a:solidFill>
                <a:latin typeface="Consolas" panose="020B0609020204030204" pitchFamily="49" charset="0"/>
              </a:rPr>
              <a:t>'</a:t>
            </a:r>
            <a:r>
              <a:rPr lang="en-US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>
                <a:solidFill>
                  <a:srgbClr val="CB8C15"/>
                </a:solidFill>
                <a:latin typeface="Consolas" panose="020B0609020204030204" pitchFamily="49" charset="0"/>
              </a:rPr>
              <a:t>++</a:t>
            </a:r>
            <a:r>
              <a:rPr lang="en-US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(now() </a:t>
            </a:r>
            <a:r>
              <a:rPr lang="en-US" sz="1800" b="1" u="sng" dirty="0">
                <a:solidFill>
                  <a:srgbClr val="030303"/>
                </a:solidFill>
                <a:latin typeface="Consolas" panose="020B0609020204030204" pitchFamily="49" charset="0"/>
              </a:rPr>
              <a:t>as</a:t>
            </a:r>
            <a:r>
              <a:rPr lang="en-US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u="sng" dirty="0">
                <a:solidFill>
                  <a:srgbClr val="8B2F69"/>
                </a:solidFill>
                <a:latin typeface="Consolas" panose="020B0609020204030204" pitchFamily="49" charset="0"/>
              </a:rPr>
              <a:t>String</a:t>
            </a:r>
            <a:r>
              <a:rPr lang="en-US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u="sng" dirty="0">
                <a:solidFill>
                  <a:srgbClr val="8B2F69"/>
                </a:solidFill>
                <a:latin typeface="Consolas" panose="020B0609020204030204" pitchFamily="49" charset="0"/>
              </a:rPr>
              <a:t>{</a:t>
            </a:r>
            <a:r>
              <a:rPr lang="en-US" sz="1800" b="1" u="sng" dirty="0">
                <a:solidFill>
                  <a:srgbClr val="3E59B0"/>
                </a:solidFill>
                <a:latin typeface="Consolas" panose="020B0609020204030204" pitchFamily="49" charset="0"/>
              </a:rPr>
              <a:t>format</a:t>
            </a:r>
            <a:r>
              <a:rPr lang="en-US" sz="1800" b="1" u="sng" dirty="0">
                <a:solidFill>
                  <a:srgbClr val="8B2F69"/>
                </a:solidFill>
                <a:latin typeface="Consolas" panose="020B0609020204030204" pitchFamily="49" charset="0"/>
              </a:rPr>
              <a:t>:</a:t>
            </a:r>
            <a:r>
              <a:rPr lang="en-US" sz="1800" b="1" u="sng" dirty="0">
                <a:solidFill>
                  <a:srgbClr val="019722"/>
                </a:solidFill>
                <a:latin typeface="Consolas" panose="020B0609020204030204" pitchFamily="49" charset="0"/>
              </a:rPr>
              <a:t>'</a:t>
            </a:r>
            <a:r>
              <a:rPr lang="en-US" sz="1800" b="1" u="sng" dirty="0" err="1">
                <a:solidFill>
                  <a:srgbClr val="019722"/>
                </a:solidFill>
                <a:latin typeface="Consolas" panose="020B0609020204030204" pitchFamily="49" charset="0"/>
              </a:rPr>
              <a:t>yyyy</a:t>
            </a:r>
            <a:r>
              <a:rPr lang="en-US" sz="1800" b="1" u="sng" dirty="0">
                <a:solidFill>
                  <a:srgbClr val="019722"/>
                </a:solidFill>
                <a:latin typeface="Consolas" panose="020B0609020204030204" pitchFamily="49" charset="0"/>
              </a:rPr>
              <a:t>-MM-dd-</a:t>
            </a:r>
            <a:r>
              <a:rPr lang="en-US" sz="1800" b="1" u="sng" dirty="0" err="1">
                <a:solidFill>
                  <a:srgbClr val="019722"/>
                </a:solidFill>
                <a:latin typeface="Consolas" panose="020B0609020204030204" pitchFamily="49" charset="0"/>
              </a:rPr>
              <a:t>hh</a:t>
            </a:r>
            <a:r>
              <a:rPr lang="en-US" sz="1800" b="1" u="sng" dirty="0">
                <a:solidFill>
                  <a:srgbClr val="019722"/>
                </a:solidFill>
                <a:latin typeface="Consolas" panose="020B0609020204030204" pitchFamily="49" charset="0"/>
              </a:rPr>
              <a:t>-mm-</a:t>
            </a:r>
            <a:r>
              <a:rPr lang="en-US" sz="1800" b="1" u="sng" dirty="0" err="1">
                <a:solidFill>
                  <a:srgbClr val="019722"/>
                </a:solidFill>
                <a:latin typeface="Consolas" panose="020B0609020204030204" pitchFamily="49" charset="0"/>
              </a:rPr>
              <a:t>ss'</a:t>
            </a:r>
            <a:r>
              <a:rPr lang="en-US" sz="1800" b="1" u="sng" dirty="0">
                <a:solidFill>
                  <a:srgbClr val="8B2F69"/>
                </a:solidFill>
                <a:latin typeface="Consolas" panose="020B0609020204030204" pitchFamily="49" charset="0"/>
              </a:rPr>
              <a:t>}</a:t>
            </a:r>
            <a:r>
              <a:rPr lang="en-US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b="1" u="sng" dirty="0">
                <a:solidFill>
                  <a:srgbClr val="CB8C15"/>
                </a:solidFill>
                <a:latin typeface="Consolas" panose="020B0609020204030204" pitchFamily="49" charset="0"/>
              </a:rPr>
              <a:t>++</a:t>
            </a:r>
            <a:r>
              <a:rPr lang="en-US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(random() * </a:t>
            </a:r>
            <a:r>
              <a:rPr lang="en-US" sz="1800" b="1" u="sng" dirty="0">
                <a:solidFill>
                  <a:srgbClr val="7D7D7D"/>
                </a:solidFill>
                <a:latin typeface="Consolas" panose="020B0609020204030204" pitchFamily="49" charset="0"/>
              </a:rPr>
              <a:t>1000</a:t>
            </a:r>
            <a:r>
              <a:rPr lang="en-US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b="1" u="sng" dirty="0">
                <a:solidFill>
                  <a:srgbClr val="CB8C15"/>
                </a:solidFill>
                <a:latin typeface="Consolas" panose="020B0609020204030204" pitchFamily="49" charset="0"/>
              </a:rPr>
              <a:t>++</a:t>
            </a:r>
            <a:r>
              <a:rPr lang="en-US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u="sng" dirty="0">
                <a:solidFill>
                  <a:srgbClr val="019722"/>
                </a:solidFill>
                <a:latin typeface="Consolas" panose="020B0609020204030204" pitchFamily="49" charset="0"/>
              </a:rPr>
              <a:t>'.txt'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4FB9-DA24-EB44-3722-D2983B16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03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D9B-FE0A-A16D-4201-368F233B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22" y="145774"/>
            <a:ext cx="3171322" cy="333197"/>
          </a:xfrm>
        </p:spPr>
        <p:txBody>
          <a:bodyPr>
            <a:normAutofit fontScale="90000"/>
          </a:bodyPr>
          <a:lstStyle/>
          <a:p>
            <a:r>
              <a:rPr lang="en-US" sz="3200" u="sng" dirty="0"/>
              <a:t>Logger: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3F2F-A763-A7A4-A6B5-BE5D21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022" y="1139687"/>
            <a:ext cx="11781447" cy="5870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9BBA9-E5CD-64DE-634D-B0D6719C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584577"/>
            <a:ext cx="12006469" cy="62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13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522" y="901149"/>
            <a:ext cx="4690202" cy="2372140"/>
          </a:xfrm>
        </p:spPr>
        <p:txBody>
          <a:bodyPr>
            <a:normAutofit/>
          </a:bodyPr>
          <a:lstStyle/>
          <a:p>
            <a:r>
              <a:rPr lang="en-US" dirty="0"/>
              <a:t>This is all about the POC on CSV to Database demo.</a:t>
            </a: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0AF4DE4-A563-5ABE-FC02-DEB93EC3C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766"/>
            <a:ext cx="5671930" cy="742121"/>
          </a:xfrm>
        </p:spPr>
        <p:txBody>
          <a:bodyPr>
            <a:normAutofit/>
          </a:bodyPr>
          <a:lstStyle/>
          <a:p>
            <a:r>
              <a:rPr lang="en-US" sz="3600" u="sng" spc="400" dirty="0">
                <a:latin typeface="+mn-lt"/>
              </a:rPr>
              <a:t>Complete flow:</a:t>
            </a:r>
            <a:endParaRPr lang="en-US" sz="36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791" y="834888"/>
            <a:ext cx="11754679" cy="593034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302703-8C1E-0505-AD3D-3CBFAE91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" y="836561"/>
            <a:ext cx="11940208" cy="602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Siva Undapalli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59F1-036F-2D8D-4A64-D29BB79A6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817" y="594361"/>
            <a:ext cx="7487479" cy="365760"/>
          </a:xfrm>
        </p:spPr>
        <p:txBody>
          <a:bodyPr>
            <a:noAutofit/>
          </a:bodyPr>
          <a:lstStyle/>
          <a:p>
            <a:r>
              <a:rPr lang="en-US" sz="3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New or Updated file connector:</a:t>
            </a:r>
            <a:br>
              <a:rPr lang="en-US" sz="3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FA4B2-B2AC-7B6C-29A0-D13B1A3115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983AD2-DCB0-7A45-A130-9EE5E442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6" y="594362"/>
            <a:ext cx="11913705" cy="60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On New or Updated file connector: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1C2D3-4285-55A8-A55C-D090B9215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using the new or updated connector, it will pick the file whenever the file is</a:t>
            </a:r>
          </a:p>
          <a:p>
            <a:pPr marL="0" lv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updated or a new file is added to that directory by using a fixed frequency in the</a:t>
            </a:r>
          </a:p>
          <a:p>
            <a:pPr marL="0" lv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scheduling strategy.</a:t>
            </a:r>
          </a:p>
          <a:p>
            <a:pPr marL="0" lvl="0" indent="0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 After the file is processed, it will also have a post-processing action by using this</a:t>
            </a:r>
          </a:p>
          <a:p>
            <a:pPr marL="0" lv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we can delete the file and also move it to another directory.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09C7-4501-AE3A-C217-F00D53204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10" y="180770"/>
            <a:ext cx="7680960" cy="779350"/>
          </a:xfrm>
        </p:spPr>
        <p:txBody>
          <a:bodyPr>
            <a:normAutofit fontScale="90000"/>
          </a:bodyPr>
          <a:lstStyle/>
          <a:p>
            <a:r>
              <a:rPr lang="en-US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 Message connector:</a:t>
            </a:r>
            <a:b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C4623-347F-5169-4EA5-1AB4971CB0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D2E3DF-C8B5-1CB1-DC2A-6110A47A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0" y="540949"/>
            <a:ext cx="11938780" cy="63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A76AB-D048-E4C8-ADC8-B9435C0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Transform message: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D17A-1E73-1843-DABB-B7E0A76A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using this Transform message, we can transform CSV data into JSON data by writing the map function.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that transformed JAVA payload will load into the batch job.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BCF79-606C-0B9E-1948-9E822096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6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E1016-8659-CA42-2A05-4A5A516E3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83" y="119575"/>
            <a:ext cx="5134708" cy="1132450"/>
          </a:xfrm>
        </p:spPr>
        <p:txBody>
          <a:bodyPr>
            <a:normAutofit/>
          </a:bodyPr>
          <a:lstStyle/>
          <a:p>
            <a:r>
              <a:rPr lang="en-US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Batch Job connector:</a:t>
            </a:r>
            <a:b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2B043-7E1A-0606-510D-BA7323EA0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09" y="745588"/>
            <a:ext cx="11943471" cy="59928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401694-AC7B-761C-2AC9-5C281D35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745588"/>
            <a:ext cx="11844997" cy="60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3A0A-D331-EC80-B94E-1EC306B4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Batch Job connector:</a:t>
            </a:r>
            <a:b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9C18-F725-7C57-4120-A43F7B690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this batch job connector, we can set the Batch job size as 100.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every batch job it invokes 16 threads, In each thread will take 100 records and for every batch job it will load  100*16= 1600 records.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By using this we can reduce the processing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4FB9-DA24-EB44-3722-D2983B16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023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{E2843503-D734-4428-B62E-FC44AACB2E78}tf89338750_win32</Template>
  <TotalTime>1561</TotalTime>
  <Words>727</Words>
  <Application>Microsoft Office PowerPoint</Application>
  <PresentationFormat>Widescreen</PresentationFormat>
  <Paragraphs>88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Symbol</vt:lpstr>
      <vt:lpstr>Univers</vt:lpstr>
      <vt:lpstr>GradientUnivers</vt:lpstr>
      <vt:lpstr>POC on CSV to DATABASE insertion using Batch processing</vt:lpstr>
      <vt:lpstr>Introduction</vt:lpstr>
      <vt:lpstr>Complete flow:</vt:lpstr>
      <vt:lpstr>On New or Updated file connector: </vt:lpstr>
      <vt:lpstr>On New or Updated file connector:</vt:lpstr>
      <vt:lpstr>Transform Message connector: </vt:lpstr>
      <vt:lpstr>Transform message:</vt:lpstr>
      <vt:lpstr>Batch Job connector: </vt:lpstr>
      <vt:lpstr>Batch Job connector: </vt:lpstr>
      <vt:lpstr>Batch step1:</vt:lpstr>
      <vt:lpstr>Batch step1: </vt:lpstr>
      <vt:lpstr>Transform Message:</vt:lpstr>
      <vt:lpstr>Transform Message:</vt:lpstr>
      <vt:lpstr>Batch aggregator:</vt:lpstr>
      <vt:lpstr>Batch aggregator:</vt:lpstr>
      <vt:lpstr>Transform message:</vt:lpstr>
      <vt:lpstr>Transform message:</vt:lpstr>
      <vt:lpstr>Bulk insert:</vt:lpstr>
      <vt:lpstr>Bulk insert:</vt:lpstr>
      <vt:lpstr>Database configuration:</vt:lpstr>
      <vt:lpstr>Database configuration:</vt:lpstr>
      <vt:lpstr>Batch_step: only failures</vt:lpstr>
      <vt:lpstr>Batch step:</vt:lpstr>
      <vt:lpstr>Transform message:</vt:lpstr>
      <vt:lpstr>Transform message:</vt:lpstr>
      <vt:lpstr>Write:</vt:lpstr>
      <vt:lpstr>Write:</vt:lpstr>
      <vt:lpstr>Logger:</vt:lpstr>
      <vt:lpstr>This is all about the POC on CSV to Database demo.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 on CSV to DATABASE insertion using Batch processing</dc:title>
  <dc:creator>siva undapalli</dc:creator>
  <cp:lastModifiedBy>siva undapalli</cp:lastModifiedBy>
  <cp:revision>22</cp:revision>
  <dcterms:created xsi:type="dcterms:W3CDTF">2022-09-07T10:01:50Z</dcterms:created>
  <dcterms:modified xsi:type="dcterms:W3CDTF">2022-09-08T12:03:08Z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